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6" r:id="rId4"/>
    <p:sldId id="267" r:id="rId5"/>
    <p:sldId id="269" r:id="rId6"/>
    <p:sldId id="259" r:id="rId7"/>
    <p:sldId id="260" r:id="rId8"/>
    <p:sldId id="271" r:id="rId9"/>
    <p:sldId id="272" r:id="rId10"/>
    <p:sldId id="27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>
        <p:scale>
          <a:sx n="100" d="100"/>
          <a:sy n="100" d="100"/>
        </p:scale>
        <p:origin x="-78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D0A1-3D91-4551-9FFE-95E80FF6C9EA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A45D-6DF0-4705-9C05-7BC6A8F6D2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5095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D0A1-3D91-4551-9FFE-95E80FF6C9EA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A45D-6DF0-4705-9C05-7BC6A8F6D2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616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D0A1-3D91-4551-9FFE-95E80FF6C9EA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A45D-6DF0-4705-9C05-7BC6A8F6D2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4433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D0A1-3D91-4551-9FFE-95E80FF6C9EA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A45D-6DF0-4705-9C05-7BC6A8F6D2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007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D0A1-3D91-4551-9FFE-95E80FF6C9EA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A45D-6DF0-4705-9C05-7BC6A8F6D2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561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D0A1-3D91-4551-9FFE-95E80FF6C9EA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A45D-6DF0-4705-9C05-7BC6A8F6D2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9099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D0A1-3D91-4551-9FFE-95E80FF6C9EA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A45D-6DF0-4705-9C05-7BC6A8F6D2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4806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D0A1-3D91-4551-9FFE-95E80FF6C9EA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A45D-6DF0-4705-9C05-7BC6A8F6D2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18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D0A1-3D91-4551-9FFE-95E80FF6C9EA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A45D-6DF0-4705-9C05-7BC6A8F6D2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4917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D0A1-3D91-4551-9FFE-95E80FF6C9EA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A45D-6DF0-4705-9C05-7BC6A8F6D2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17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D0A1-3D91-4551-9FFE-95E80FF6C9EA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A45D-6DF0-4705-9C05-7BC6A8F6D2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952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1D0A1-3D91-4551-9FFE-95E80FF6C9EA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0A45D-6DF0-4705-9C05-7BC6A8F6D2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215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9542" y="2775224"/>
            <a:ext cx="6276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Graphik LC Black" panose="020B0A03030202060203" pitchFamily="34" charset="-52"/>
              </a:rPr>
              <a:t>АКТУАЛЬНЫЕ ВОПРОСЫ ВЗАИМОДЕЙСТВИЯ</a:t>
            </a:r>
            <a:endParaRPr lang="en-US" sz="2000" dirty="0" smtClean="0">
              <a:latin typeface="Graphik LC Black" panose="020B0A03030202060203" pitchFamily="34" charset="-52"/>
            </a:endParaRPr>
          </a:p>
          <a:p>
            <a:pPr algn="ctr"/>
            <a:r>
              <a:rPr lang="ru-RU" sz="2000" dirty="0" smtClean="0">
                <a:latin typeface="Graphik LC Black" panose="020B0A03030202060203" pitchFamily="34" charset="-52"/>
              </a:rPr>
              <a:t> И РАЗВИТИЯ В СОВРЕМЕННОМ МИРЕ</a:t>
            </a:r>
            <a:endParaRPr lang="ru-RU" sz="2000" dirty="0">
              <a:latin typeface="Graphik LC Black" panose="020B0A03030202060203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7091" y="3593305"/>
            <a:ext cx="7655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НЕИЗУЧЕННЫЕ ПОДХОДЫ К РАЗВИТИЮ КРОСС-КУЛЬТУРНЫХ КОМПЕТЕНЦИЙ</a:t>
            </a:r>
            <a:endParaRPr lang="ru-RU" dirty="0"/>
          </a:p>
        </p:txBody>
      </p:sp>
      <p:pic>
        <p:nvPicPr>
          <p:cNvPr id="1026" name="Picture 2" descr="Картинки по запросу мфюа лог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476" y="5562347"/>
            <a:ext cx="1150352" cy="1150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sietarruss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325" y="5638685"/>
            <a:ext cx="1142594" cy="1142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РАБ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16" y="5972225"/>
            <a:ext cx="1939925" cy="4755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83197" y="2295697"/>
            <a:ext cx="1669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КРУГЛЫЙ СТОЛ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18476" y="600063"/>
            <a:ext cx="5058208" cy="5058208"/>
          </a:xfrm>
          <a:prstGeom prst="rect">
            <a:avLst/>
          </a:prstGeom>
          <a:blipFill dpi="0" rotWithShape="1">
            <a:blip r:embed="rId5" cstate="print">
              <a:alphaModFix amt="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722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1628774" y="5397500"/>
            <a:ext cx="80676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2518" y="296863"/>
            <a:ext cx="236643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103025"/>
            <a:ext cx="1146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huhlaevoe@mgppu.ru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0613" y="369888"/>
            <a:ext cx="4094162" cy="496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1362076" y="2330450"/>
            <a:ext cx="894397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Межкультурная компетентность в VUCA-мире. 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От </a:t>
            </a:r>
            <a:r>
              <a:rPr lang="ru-RU" sz="4000" b="1" dirty="0" smtClean="0">
                <a:solidFill>
                  <a:srgbClr val="C00000"/>
                </a:solidFill>
              </a:rPr>
              <a:t>делового этикета к кросс-культурной осознанности. 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5843" y="468312"/>
            <a:ext cx="2366433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81150" y="5348289"/>
            <a:ext cx="819573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ＭＳ Ｐゴシック" pitchFamily="4" charset="-128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Хухлаев Олег, зав.кафедрой Этнопсихологии МГППУ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4" charset="-128"/>
              <a:cs typeface="Arial" pitchFamily="34" charset="0"/>
            </a:endParaRPr>
          </a:p>
          <a:p>
            <a:pPr algn="ctr">
              <a:defRPr/>
            </a:pPr>
            <a:endParaRPr lang="ru-RU" sz="1400" b="1" i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ＭＳ Ｐゴシック" pitchFamily="4" charset="-128"/>
            </a:endParaRPr>
          </a:p>
        </p:txBody>
      </p:sp>
      <p:pic>
        <p:nvPicPr>
          <p:cNvPr id="5" name="Picture 6" descr="ÐÐ°ÑÑÐ¸Ð½ÐºÐ¸ Ð¿Ð¾ Ð·Ð°Ð¿ÑÐ¾ÑÑ intercultu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" y="198438"/>
            <a:ext cx="1676400" cy="167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790575" y="568325"/>
            <a:ext cx="669184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2 подхода к межкультурному обучению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2518" y="296863"/>
            <a:ext cx="236643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52476" y="1652589"/>
            <a:ext cx="10100733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ＭＳ Ｐゴシック" pitchFamily="4" charset="-128"/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Программы </a:t>
            </a:r>
            <a:r>
              <a:rPr lang="ru-RU" sz="2800" b="1" dirty="0" smtClean="0">
                <a:solidFill>
                  <a:srgbClr val="002060"/>
                </a:solidFill>
              </a:rPr>
              <a:t>ориентации в культуре </a:t>
            </a:r>
            <a:r>
              <a:rPr lang="ru-RU" sz="2800" dirty="0" smtClean="0">
                <a:solidFill>
                  <a:srgbClr val="002060"/>
                </a:solidFill>
              </a:rPr>
              <a:t>(</a:t>
            </a:r>
            <a:r>
              <a:rPr lang="en-US" sz="2800" dirty="0" smtClean="0">
                <a:solidFill>
                  <a:srgbClr val="002060"/>
                </a:solidFill>
              </a:rPr>
              <a:t>Cultural oriented program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smtClean="0">
                <a:solidFill>
                  <a:srgbClr val="002060"/>
                </a:solidFill>
              </a:rPr>
              <a:t>COP</a:t>
            </a:r>
            <a:r>
              <a:rPr lang="ru-RU" sz="2800" dirty="0" smtClean="0">
                <a:solidFill>
                  <a:srgbClr val="002060"/>
                </a:solidFill>
              </a:rPr>
              <a:t>).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Понимание </a:t>
            </a:r>
            <a:r>
              <a:rPr lang="ru-RU" sz="2800" dirty="0" smtClean="0">
                <a:solidFill>
                  <a:srgbClr val="002060"/>
                </a:solidFill>
              </a:rPr>
              <a:t>чужой культуры снижает неопределенность и тревогу, готовит к </a:t>
            </a:r>
            <a:r>
              <a:rPr lang="ru-RU" sz="2800" dirty="0" err="1" smtClean="0">
                <a:solidFill>
                  <a:srgbClr val="002060"/>
                </a:solidFill>
              </a:rPr>
              <a:t>совладанию</a:t>
            </a:r>
            <a:r>
              <a:rPr lang="ru-RU" sz="2800" dirty="0" smtClean="0">
                <a:solidFill>
                  <a:srgbClr val="002060"/>
                </a:solidFill>
              </a:rPr>
              <a:t> с новыми ситуациями</a:t>
            </a:r>
            <a:r>
              <a:rPr lang="ru-RU" sz="2800" dirty="0" smtClean="0">
                <a:solidFill>
                  <a:srgbClr val="002060"/>
                </a:solidFill>
              </a:rPr>
              <a:t>. </a:t>
            </a: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Тренинг осознания культуры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(Cultural awareness training, CAT). </a:t>
            </a:r>
            <a:r>
              <a:rPr lang="ru-RU" sz="2800" dirty="0" smtClean="0">
                <a:solidFill>
                  <a:srgbClr val="002060"/>
                </a:solidFill>
              </a:rPr>
              <a:t>Развитие способностей к адаптации в новых, незнакомых ситуациях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sz="1600" b="1" i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ＭＳ Ｐゴシック" pitchFamily="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342900" y="549275"/>
            <a:ext cx="669184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Программы ориентации в культуре </a:t>
            </a:r>
            <a:r>
              <a:rPr lang="ru-RU" sz="3200" dirty="0" smtClean="0">
                <a:solidFill>
                  <a:srgbClr val="C00000"/>
                </a:solidFill>
              </a:rPr>
              <a:t>(</a:t>
            </a:r>
            <a:r>
              <a:rPr lang="en-US" sz="3200" dirty="0" smtClean="0">
                <a:solidFill>
                  <a:srgbClr val="C00000"/>
                </a:solidFill>
              </a:rPr>
              <a:t>Cultural oriented program</a:t>
            </a:r>
            <a:r>
              <a:rPr lang="ru-RU" sz="3200" dirty="0" smtClean="0">
                <a:solidFill>
                  <a:srgbClr val="C00000"/>
                </a:solidFill>
              </a:rPr>
              <a:t>, </a:t>
            </a:r>
            <a:r>
              <a:rPr lang="en-US" sz="3200" dirty="0" smtClean="0">
                <a:solidFill>
                  <a:srgbClr val="C00000"/>
                </a:solidFill>
              </a:rPr>
              <a:t>COP</a:t>
            </a:r>
            <a:r>
              <a:rPr lang="ru-RU" sz="3200" dirty="0" smtClean="0">
                <a:solidFill>
                  <a:srgbClr val="C00000"/>
                </a:solidFill>
              </a:rPr>
              <a:t>).</a:t>
            </a:r>
            <a:endParaRPr lang="ru-RU" sz="3200" b="1" dirty="0" smtClean="0">
              <a:solidFill>
                <a:srgbClr val="C00000"/>
              </a:solidFill>
            </a:endParaRP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2518" y="296863"/>
            <a:ext cx="236643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52426" y="3186114"/>
            <a:ext cx="8639174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ＭＳ Ｐゴシック" pitchFamily="4" charset="-128"/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Культурные </a:t>
            </a:r>
            <a:r>
              <a:rPr lang="ru-RU" sz="2800" dirty="0" smtClean="0">
                <a:solidFill>
                  <a:srgbClr val="002060"/>
                </a:solidFill>
              </a:rPr>
              <a:t>различия как барьер, </a:t>
            </a:r>
            <a:r>
              <a:rPr lang="ru-RU" sz="2800" b="1" dirty="0" smtClean="0">
                <a:solidFill>
                  <a:srgbClr val="002060"/>
                </a:solidFill>
              </a:rPr>
              <a:t>угроза</a:t>
            </a:r>
            <a:r>
              <a:rPr lang="ru-RU" sz="2800" dirty="0" smtClean="0">
                <a:solidFill>
                  <a:srgbClr val="002060"/>
                </a:solidFill>
              </a:rPr>
              <a:t>, которую необходимо снизить. 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«Деловой этикет»</a:t>
            </a:r>
            <a:r>
              <a:rPr lang="ru-RU" sz="2800" dirty="0" smtClean="0">
                <a:solidFill>
                  <a:srgbClr val="002060"/>
                </a:solidFill>
              </a:rPr>
              <a:t>. «Карта </a:t>
            </a:r>
            <a:r>
              <a:rPr lang="ru-RU" sz="2800" dirty="0" smtClean="0">
                <a:solidFill>
                  <a:srgbClr val="002060"/>
                </a:solidFill>
              </a:rPr>
              <a:t>культурных </a:t>
            </a:r>
            <a:r>
              <a:rPr lang="ru-RU" sz="2800" dirty="0" smtClean="0">
                <a:solidFill>
                  <a:srgbClr val="002060"/>
                </a:solidFill>
              </a:rPr>
              <a:t>различий». </a:t>
            </a:r>
            <a:endParaRPr lang="ru-RU" sz="2800" dirty="0" smtClean="0">
              <a:solidFill>
                <a:srgbClr val="002060"/>
              </a:solidFill>
            </a:endParaRPr>
          </a:p>
          <a:p>
            <a:endParaRPr lang="ru-RU" sz="2800" dirty="0" smtClean="0">
              <a:solidFill>
                <a:srgbClr val="002060"/>
              </a:solidFill>
            </a:endParaRPr>
          </a:p>
        </p:txBody>
      </p:sp>
      <p:pic>
        <p:nvPicPr>
          <p:cNvPr id="2050" name="Picture 2" descr="https://ruspekh.ru/media/zoo/images/2016_07_02-04-01_04_b018072a2a6fd0f674378ecf535872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92852" y="3467100"/>
            <a:ext cx="2260997" cy="30146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1949" y="5129510"/>
            <a:ext cx="88677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«Российские команды на переговорах часто состоят из </a:t>
            </a:r>
            <a:r>
              <a:rPr lang="ru-RU" sz="2400" i="1" dirty="0" smtClean="0">
                <a:solidFill>
                  <a:srgbClr val="002060"/>
                </a:solidFill>
              </a:rPr>
              <a:t>ветеранов </a:t>
            </a:r>
            <a:r>
              <a:rPr lang="ru-RU" sz="2400" i="1" dirty="0" smtClean="0">
                <a:solidFill>
                  <a:srgbClr val="002060"/>
                </a:solidFill>
              </a:rPr>
              <a:t>и экспертов, а значит, они обладают большим опытом»</a:t>
            </a:r>
            <a:r>
              <a:rPr lang="ru-RU" sz="2400" i="1" dirty="0" smtClean="0"/>
              <a:t>. </a:t>
            </a:r>
            <a:endParaRPr lang="ru-RU" sz="2400" i="1" dirty="0" smtClean="0"/>
          </a:p>
          <a:p>
            <a:r>
              <a:rPr lang="ru-RU" sz="2400" i="1" dirty="0" smtClean="0">
                <a:solidFill>
                  <a:srgbClr val="002060"/>
                </a:solidFill>
              </a:rPr>
              <a:t>Р.Льюис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ＭＳ Ｐゴシック" pitchFamily="4" charset="-128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2425" y="1628686"/>
            <a:ext cx="109918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Подход к пониманию культуры: </a:t>
            </a:r>
            <a:r>
              <a:rPr lang="ru-RU" sz="2800" b="1" dirty="0" err="1" smtClean="0">
                <a:solidFill>
                  <a:srgbClr val="002060"/>
                </a:solidFill>
              </a:rPr>
              <a:t>примордиализм</a:t>
            </a:r>
            <a:r>
              <a:rPr lang="ru-RU" sz="2800" b="1" dirty="0" smtClean="0">
                <a:solidFill>
                  <a:srgbClr val="002060"/>
                </a:solidFill>
              </a:rPr>
              <a:t>/эссенциализм</a:t>
            </a:r>
            <a:r>
              <a:rPr lang="ru-RU" sz="2800" dirty="0" smtClean="0">
                <a:solidFill>
                  <a:srgbClr val="002060"/>
                </a:solidFill>
              </a:rPr>
              <a:t>. Культурные </a:t>
            </a:r>
            <a:r>
              <a:rPr lang="ru-RU" sz="2800" dirty="0" smtClean="0">
                <a:solidFill>
                  <a:srgbClr val="002060"/>
                </a:solidFill>
              </a:rPr>
              <a:t>различия это </a:t>
            </a:r>
            <a:r>
              <a:rPr lang="ru-RU" sz="2800" dirty="0" smtClean="0">
                <a:solidFill>
                  <a:srgbClr val="002060"/>
                </a:solidFill>
              </a:rPr>
              <a:t>естественные, неизменные и стабильные характеристики, присущие всем членам определенной культурной группы. </a:t>
            </a:r>
            <a:endParaRPr lang="ru-RU" sz="2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342900" y="549275"/>
            <a:ext cx="669184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Тренинг осознания культуры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(Cultural awareness training, CAT).</a:t>
            </a:r>
            <a:endParaRPr lang="ru-RU" sz="3200" b="1" dirty="0" smtClean="0">
              <a:solidFill>
                <a:srgbClr val="C00000"/>
              </a:solidFill>
            </a:endParaRP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2518" y="296863"/>
            <a:ext cx="236643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52426" y="3071814"/>
            <a:ext cx="8639174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ＭＳ Ｐゴシック" pitchFamily="4" charset="-128"/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Культурные </a:t>
            </a:r>
            <a:r>
              <a:rPr lang="ru-RU" sz="2800" dirty="0" smtClean="0">
                <a:solidFill>
                  <a:srgbClr val="002060"/>
                </a:solidFill>
              </a:rPr>
              <a:t>различия как </a:t>
            </a:r>
            <a:r>
              <a:rPr lang="ru-RU" sz="2800" b="1" dirty="0" smtClean="0">
                <a:solidFill>
                  <a:srgbClr val="002060"/>
                </a:solidFill>
              </a:rPr>
              <a:t>ресурс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smtClean="0">
                <a:solidFill>
                  <a:srgbClr val="002060"/>
                </a:solidFill>
              </a:rPr>
              <a:t>которым необходимо научиться пользоваться.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«</a:t>
            </a:r>
            <a:r>
              <a:rPr lang="en-US" sz="2800" b="1" dirty="0" smtClean="0">
                <a:solidFill>
                  <a:srgbClr val="002060"/>
                </a:solidFill>
              </a:rPr>
              <a:t>Diversity management</a:t>
            </a:r>
            <a:r>
              <a:rPr lang="ru-RU" sz="2800" b="1" dirty="0" smtClean="0">
                <a:solidFill>
                  <a:srgbClr val="002060"/>
                </a:solidFill>
              </a:rPr>
              <a:t>»</a:t>
            </a:r>
            <a:r>
              <a:rPr lang="ru-RU" sz="2800" dirty="0" smtClean="0">
                <a:solidFill>
                  <a:srgbClr val="002060"/>
                </a:solidFill>
              </a:rPr>
              <a:t>. «Глобальные компетенции».</a:t>
            </a:r>
            <a:endParaRPr lang="ru-RU" sz="2800" dirty="0" smtClean="0">
              <a:solidFill>
                <a:srgbClr val="002060"/>
              </a:solidFill>
            </a:endParaRPr>
          </a:p>
          <a:p>
            <a:endParaRPr lang="ru-RU" sz="2800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9574" y="4977110"/>
            <a:ext cx="88677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«</a:t>
            </a:r>
            <a:r>
              <a:rPr lang="en-US" sz="2400" i="1" dirty="0" smtClean="0">
                <a:solidFill>
                  <a:srgbClr val="002060"/>
                </a:solidFill>
              </a:rPr>
              <a:t>Individual’s </a:t>
            </a:r>
            <a:r>
              <a:rPr lang="en-US" sz="2400" i="1" dirty="0" smtClean="0">
                <a:solidFill>
                  <a:srgbClr val="002060"/>
                </a:solidFill>
              </a:rPr>
              <a:t>motivational cultural intelligence is positively related to</a:t>
            </a:r>
          </a:p>
          <a:p>
            <a:r>
              <a:rPr lang="en-US" sz="2400" i="1" dirty="0" smtClean="0">
                <a:solidFill>
                  <a:srgbClr val="002060"/>
                </a:solidFill>
              </a:rPr>
              <a:t>his or her cultural sales. This positive relationship is enhanced by the firm’s motivational </a:t>
            </a:r>
            <a:r>
              <a:rPr lang="en-US" sz="2400" i="1" dirty="0" smtClean="0">
                <a:solidFill>
                  <a:srgbClr val="002060"/>
                </a:solidFill>
              </a:rPr>
              <a:t>cultural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smtClean="0">
                <a:solidFill>
                  <a:srgbClr val="002060"/>
                </a:solidFill>
              </a:rPr>
              <a:t>intelligence </a:t>
            </a:r>
            <a:r>
              <a:rPr lang="en-US" sz="2400" i="1" dirty="0" smtClean="0">
                <a:solidFill>
                  <a:srgbClr val="002060"/>
                </a:solidFill>
              </a:rPr>
              <a:t>and diversity </a:t>
            </a:r>
            <a:r>
              <a:rPr lang="en-US" sz="2400" i="1" dirty="0" smtClean="0">
                <a:solidFill>
                  <a:srgbClr val="002060"/>
                </a:solidFill>
              </a:rPr>
              <a:t>climate</a:t>
            </a:r>
            <a:r>
              <a:rPr lang="ru-RU" sz="2400" i="1" dirty="0" smtClean="0">
                <a:solidFill>
                  <a:srgbClr val="002060"/>
                </a:solidFill>
              </a:rPr>
              <a:t>».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2400" i="1" dirty="0" smtClean="0">
                <a:solidFill>
                  <a:srgbClr val="002060"/>
                </a:solidFill>
              </a:rPr>
              <a:t>Chen, Liu, Portnoy,2012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ＭＳ Ｐゴシック" pitchFamily="4" charset="-128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2425" y="1628686"/>
            <a:ext cx="109918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Подход к пониманию культуры: </a:t>
            </a:r>
            <a:r>
              <a:rPr lang="ru-RU" sz="2800" b="1" dirty="0" smtClean="0">
                <a:solidFill>
                  <a:srgbClr val="002060"/>
                </a:solidFill>
              </a:rPr>
              <a:t>конструктивизм</a:t>
            </a:r>
            <a:r>
              <a:rPr lang="ru-RU" sz="2800" dirty="0" smtClean="0">
                <a:solidFill>
                  <a:srgbClr val="002060"/>
                </a:solidFill>
              </a:rPr>
              <a:t>. </a:t>
            </a:r>
            <a:r>
              <a:rPr lang="ru-RU" sz="2800" dirty="0" smtClean="0">
                <a:solidFill>
                  <a:srgbClr val="002060"/>
                </a:solidFill>
              </a:rPr>
              <a:t>Культурные </a:t>
            </a:r>
            <a:r>
              <a:rPr lang="ru-RU" sz="2800" dirty="0" smtClean="0">
                <a:solidFill>
                  <a:srgbClr val="002060"/>
                </a:solidFill>
              </a:rPr>
              <a:t>различия многообразны и изменчивы. Их проявление зависит от ситуации конкретного взаимодействия. </a:t>
            </a:r>
            <a:endParaRPr lang="ru-RU" sz="2800" dirty="0" smtClean="0">
              <a:solidFill>
                <a:srgbClr val="002060"/>
              </a:solidFill>
            </a:endParaRPr>
          </a:p>
        </p:txBody>
      </p:sp>
      <p:pic>
        <p:nvPicPr>
          <p:cNvPr id="26626" name="Picture 2" descr="ÐÐ°ÑÑÐ¸Ð½ÐºÐ¸ Ð¿Ð¾ Ð·Ð°Ð¿ÑÐ¾ÑÑ Xiao-Ping Ch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29825" y="4000500"/>
            <a:ext cx="15748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1390651" y="796925"/>
            <a:ext cx="6529916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2 базовых тезиса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2518" y="296863"/>
            <a:ext cx="236643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s://www.pmservices.ru/wp-content/uploads/2017/05/VUCApyrami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75" y="104775"/>
            <a:ext cx="7620000" cy="67532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867400" y="1396484"/>
            <a:ext cx="59626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Какой подход </a:t>
            </a:r>
            <a:r>
              <a:rPr lang="ru-RU" sz="3200" b="1" dirty="0" smtClean="0">
                <a:solidFill>
                  <a:srgbClr val="C00000"/>
                </a:solidFill>
              </a:rPr>
              <a:t>к межкультурному образованию соответствует </a:t>
            </a:r>
            <a:r>
              <a:rPr lang="en-US" sz="3200" b="1" dirty="0" smtClean="0">
                <a:solidFill>
                  <a:srgbClr val="C00000"/>
                </a:solidFill>
              </a:rPr>
              <a:t>VUCA -</a:t>
            </a:r>
            <a:r>
              <a:rPr lang="ru-RU" sz="3200" b="1" dirty="0" smtClean="0">
                <a:solidFill>
                  <a:srgbClr val="C00000"/>
                </a:solidFill>
              </a:rPr>
              <a:t> миру ?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914399" y="1092200"/>
            <a:ext cx="80676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Почему </a:t>
            </a:r>
            <a:r>
              <a:rPr lang="en-US" sz="3200" b="1" dirty="0" smtClean="0">
                <a:solidFill>
                  <a:srgbClr val="C00000"/>
                </a:solidFill>
              </a:rPr>
              <a:t>COP </a:t>
            </a:r>
            <a:r>
              <a:rPr lang="ru-RU" sz="3200" b="1" dirty="0" smtClean="0">
                <a:solidFill>
                  <a:srgbClr val="C00000"/>
                </a:solidFill>
              </a:rPr>
              <a:t>более распространен в России/ в чем проблема с внедрением </a:t>
            </a:r>
            <a:r>
              <a:rPr lang="en-US" sz="3200" b="1" dirty="0" smtClean="0">
                <a:solidFill>
                  <a:srgbClr val="C00000"/>
                </a:solidFill>
              </a:rPr>
              <a:t>CAT</a:t>
            </a:r>
            <a:r>
              <a:rPr lang="ru-RU" sz="3200" b="1" dirty="0" smtClean="0">
                <a:solidFill>
                  <a:srgbClr val="C00000"/>
                </a:solidFill>
              </a:rPr>
              <a:t>?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2518" y="296863"/>
            <a:ext cx="236643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000127" y="2328864"/>
            <a:ext cx="698182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ＭＳ Ｐゴシック" pitchFamily="4" charset="-128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ru-RU" sz="3200" dirty="0" smtClean="0">
                <a:solidFill>
                  <a:srgbClr val="002060"/>
                </a:solidFill>
              </a:rPr>
              <a:t> Следы </a:t>
            </a:r>
            <a:r>
              <a:rPr lang="ru-RU" sz="3200" dirty="0" smtClean="0">
                <a:solidFill>
                  <a:srgbClr val="002060"/>
                </a:solidFill>
              </a:rPr>
              <a:t>школьного/вузовского образования ориентированного </a:t>
            </a:r>
            <a:r>
              <a:rPr lang="ru-RU" sz="3200" dirty="0" err="1" smtClean="0">
                <a:solidFill>
                  <a:srgbClr val="002060"/>
                </a:solidFill>
              </a:rPr>
              <a:t>примордиально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со времен СССР.</a:t>
            </a:r>
            <a:endParaRPr lang="ru-RU" sz="3200" dirty="0" smtClean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ru-RU" sz="3200" dirty="0" smtClean="0">
                <a:solidFill>
                  <a:srgbClr val="002060"/>
                </a:solidFill>
              </a:rPr>
              <a:t> Мало </a:t>
            </a:r>
            <a:r>
              <a:rPr lang="ru-RU" sz="3200" dirty="0" smtClean="0">
                <a:solidFill>
                  <a:srgbClr val="002060"/>
                </a:solidFill>
              </a:rPr>
              <a:t>межкультурных </a:t>
            </a:r>
            <a:r>
              <a:rPr lang="ru-RU" sz="3200" dirty="0" smtClean="0">
                <a:solidFill>
                  <a:srgbClr val="002060"/>
                </a:solidFill>
              </a:rPr>
              <a:t>команд.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?????</a:t>
            </a:r>
            <a:endParaRPr lang="ru-RU" sz="3200" dirty="0" smtClean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4" charset="-128"/>
              <a:cs typeface="Arial" pitchFamily="34" charset="0"/>
            </a:endParaRPr>
          </a:p>
          <a:p>
            <a:pPr algn="ctr">
              <a:defRPr/>
            </a:pPr>
            <a:endParaRPr lang="ru-RU" sz="1400" b="1" i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ＭＳ Ｐゴシック" pitchFamily="4" charset="-128"/>
            </a:endParaRPr>
          </a:p>
        </p:txBody>
      </p:sp>
      <p:pic>
        <p:nvPicPr>
          <p:cNvPr id="9218" name="Picture 2" descr="ÐÐ°ÑÑÐ¸Ð½ÐºÐ¸ Ð¿Ð¾ Ð·Ð°Ð¿ÑÐ¾ÑÑ Ð¾Ð¿ÑÐµÐ´ÐµÐ»Ð¸ÑÐµÐ»Ñ Ð½Ð°ÑÐ¸Ð¹ Ð»Ð¸ÑÐ°"/>
          <p:cNvPicPr>
            <a:picLocks noChangeAspect="1" noChangeArrowheads="1"/>
          </p:cNvPicPr>
          <p:nvPr/>
        </p:nvPicPr>
        <p:blipFill>
          <a:blip r:embed="rId3" cstate="print"/>
          <a:srcRect r="49542" b="35597"/>
          <a:stretch>
            <a:fillRect/>
          </a:stretch>
        </p:blipFill>
        <p:spPr bwMode="auto">
          <a:xfrm>
            <a:off x="7718425" y="2368550"/>
            <a:ext cx="3844925" cy="39751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381750" y="6334125"/>
            <a:ext cx="5682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Милицейская памятка- определитель национальностей в СССР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676274" y="482600"/>
            <a:ext cx="80676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Риски внедрения </a:t>
            </a:r>
            <a:r>
              <a:rPr lang="en-US" sz="3200" b="1" dirty="0" smtClean="0">
                <a:solidFill>
                  <a:srgbClr val="C00000"/>
                </a:solidFill>
              </a:rPr>
              <a:t>CAT</a:t>
            </a:r>
            <a:r>
              <a:rPr lang="ru-RU" sz="3200" b="1" dirty="0" smtClean="0">
                <a:solidFill>
                  <a:srgbClr val="C00000"/>
                </a:solidFill>
              </a:rPr>
              <a:t>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2518" y="296863"/>
            <a:ext cx="236643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57225" y="1347789"/>
            <a:ext cx="5362576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ru-RU" sz="3200" dirty="0" smtClean="0">
                <a:solidFill>
                  <a:srgbClr val="002060"/>
                </a:solidFill>
              </a:rPr>
              <a:t> Преобладание культуры силы не поддерживающей ценность культурных различий.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ru-RU" sz="3200" dirty="0" smtClean="0">
                <a:solidFill>
                  <a:srgbClr val="002060"/>
                </a:solidFill>
              </a:rPr>
              <a:t>?????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endParaRPr lang="ru-RU" sz="1400" b="1" i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ＭＳ Ｐゴシック" pitchFamily="4" charset="-128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9928" y="1543050"/>
            <a:ext cx="4902021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81024" y="4286815"/>
            <a:ext cx="63722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SwiftLightC-Regular"/>
              </a:rPr>
              <a:t>«В целом для России (исключая Москву и Санкт-Петербург) характерны культуры правил, силы и принадлежности, причем культура силы преобладает с большим отрывом»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SwiftLightC-Regular"/>
              </a:rPr>
              <a:t>(М.Розин ,</a:t>
            </a: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</a:rPr>
              <a:t>управляющий партнер ЭКОПСИ-консалтинг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SwiftLightC-Regular"/>
              </a:rPr>
              <a:t>)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69339" y="6359009"/>
            <a:ext cx="34371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Рис. из </a:t>
            </a:r>
            <a:r>
              <a:rPr lang="en-US" sz="1600" dirty="0" smtClean="0">
                <a:solidFill>
                  <a:srgbClr val="002060"/>
                </a:solidFill>
              </a:rPr>
              <a:t>HR Times </a:t>
            </a:r>
            <a:r>
              <a:rPr lang="ru-RU" sz="1600" dirty="0" smtClean="0">
                <a:solidFill>
                  <a:srgbClr val="002060"/>
                </a:solidFill>
              </a:rPr>
              <a:t>№</a:t>
            </a:r>
            <a:r>
              <a:rPr lang="en-US" sz="1600" dirty="0" smtClean="0">
                <a:solidFill>
                  <a:srgbClr val="002060"/>
                </a:solidFill>
              </a:rPr>
              <a:t>33 03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r>
              <a:rPr lang="en-US" sz="1600" dirty="0" smtClean="0">
                <a:solidFill>
                  <a:srgbClr val="002060"/>
                </a:solidFill>
              </a:rPr>
              <a:t>2018</a:t>
            </a:r>
            <a:r>
              <a:rPr lang="ru-RU" sz="1600" dirty="0" smtClean="0">
                <a:solidFill>
                  <a:srgbClr val="002060"/>
                </a:solidFill>
              </a:rPr>
              <a:t> стр.12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571499" y="387350"/>
            <a:ext cx="80676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Ресурсы внедрения </a:t>
            </a:r>
            <a:r>
              <a:rPr lang="en-US" sz="3200" b="1" dirty="0" smtClean="0">
                <a:solidFill>
                  <a:srgbClr val="C00000"/>
                </a:solidFill>
              </a:rPr>
              <a:t>CAT</a:t>
            </a:r>
            <a:r>
              <a:rPr lang="ru-RU" sz="3200" b="1" dirty="0" smtClean="0">
                <a:solidFill>
                  <a:srgbClr val="C00000"/>
                </a:solidFill>
              </a:rPr>
              <a:t>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2518" y="296863"/>
            <a:ext cx="236643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76250" y="738189"/>
            <a:ext cx="10376959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ＭＳ Ｐゴシック" pitchFamily="4" charset="-128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ru-RU" sz="3200" dirty="0" smtClean="0">
                <a:solidFill>
                  <a:srgbClr val="002060"/>
                </a:solidFill>
              </a:rPr>
              <a:t> Стремление </a:t>
            </a:r>
            <a:r>
              <a:rPr lang="ru-RU" sz="3200" dirty="0" smtClean="0">
                <a:solidFill>
                  <a:srgbClr val="002060"/>
                </a:solidFill>
              </a:rPr>
              <a:t>организаций внедрять </a:t>
            </a:r>
            <a:r>
              <a:rPr lang="ru-RU" sz="3200" dirty="0" smtClean="0">
                <a:solidFill>
                  <a:srgbClr val="002060"/>
                </a:solidFill>
              </a:rPr>
              <a:t>Agile-подход. 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Мода на «бирюзовые» </a:t>
            </a:r>
            <a:r>
              <a:rPr lang="ru-RU" sz="3200" dirty="0" smtClean="0">
                <a:solidFill>
                  <a:srgbClr val="002060"/>
                </a:solidFill>
              </a:rPr>
              <a:t>организации.  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ru-RU" sz="3200" dirty="0" smtClean="0">
                <a:solidFill>
                  <a:srgbClr val="002060"/>
                </a:solidFill>
              </a:rPr>
              <a:t>?????</a:t>
            </a:r>
          </a:p>
          <a:p>
            <a:pPr algn="ctr">
              <a:defRPr/>
            </a:pPr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4" charset="-128"/>
              <a:cs typeface="Arial" pitchFamily="34" charset="0"/>
            </a:endParaRPr>
          </a:p>
          <a:p>
            <a:pPr algn="ctr">
              <a:defRPr/>
            </a:pPr>
            <a:endParaRPr lang="ru-RU" sz="1400" b="1" i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ＭＳ Ｐゴシック" pitchFamily="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2425" y="5247322"/>
            <a:ext cx="114681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«Навыки</a:t>
            </a:r>
            <a:r>
              <a:rPr lang="ru-RU" dirty="0" smtClean="0">
                <a:solidFill>
                  <a:srgbClr val="002060"/>
                </a:solidFill>
              </a:rPr>
              <a:t>, без которых бирюзовая организация не сможет успешно функционировать: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Умение слышать и </a:t>
            </a:r>
            <a:r>
              <a:rPr lang="ru-RU" dirty="0" smtClean="0">
                <a:solidFill>
                  <a:srgbClr val="C00000"/>
                </a:solidFill>
              </a:rPr>
              <a:t>допускать другие точки зрения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Решение конфликтов, </a:t>
            </a:r>
            <a:r>
              <a:rPr lang="ru-RU" dirty="0" smtClean="0">
                <a:solidFill>
                  <a:srgbClr val="C00000"/>
                </a:solidFill>
              </a:rPr>
              <a:t>переступая через чувство «я прав, а ты нет».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Навык давать конструктивную обратную связь и навык воспринимать обратную связь, не вставая в </a:t>
            </a:r>
            <a:r>
              <a:rPr lang="ru-RU" dirty="0" smtClean="0">
                <a:solidFill>
                  <a:srgbClr val="002060"/>
                </a:solidFill>
              </a:rPr>
              <a:t>штыки». </a:t>
            </a:r>
            <a:r>
              <a:rPr lang="ru-RU" i="1" dirty="0" smtClean="0">
                <a:solidFill>
                  <a:srgbClr val="002060"/>
                </a:solidFill>
              </a:rPr>
              <a:t>(А.Ильичев</a:t>
            </a:r>
            <a:r>
              <a:rPr lang="ru-RU" i="1" dirty="0" smtClean="0">
                <a:solidFill>
                  <a:srgbClr val="002060"/>
                </a:solidFill>
              </a:rPr>
              <a:t>, </a:t>
            </a:r>
            <a:r>
              <a:rPr lang="en-US" i="1" dirty="0" smtClean="0">
                <a:solidFill>
                  <a:srgbClr val="002060"/>
                </a:solidFill>
              </a:rPr>
              <a:t>Agile-</a:t>
            </a:r>
            <a:r>
              <a:rPr lang="ru-RU" i="1" dirty="0" err="1" smtClean="0">
                <a:solidFill>
                  <a:srgbClr val="002060"/>
                </a:solidFill>
              </a:rPr>
              <a:t>коуч</a:t>
            </a:r>
            <a:r>
              <a:rPr lang="ru-RU" i="1" dirty="0" smtClean="0">
                <a:solidFill>
                  <a:srgbClr val="002060"/>
                </a:solidFill>
              </a:rPr>
              <a:t>, </a:t>
            </a:r>
            <a:r>
              <a:rPr lang="en-US" i="1" dirty="0" smtClean="0">
                <a:solidFill>
                  <a:srgbClr val="002060"/>
                </a:solidFill>
              </a:rPr>
              <a:t>Wild </a:t>
            </a:r>
            <a:r>
              <a:rPr lang="en-US" i="1" dirty="0" smtClean="0">
                <a:solidFill>
                  <a:srgbClr val="002060"/>
                </a:solidFill>
              </a:rPr>
              <a:t>Apricot</a:t>
            </a:r>
            <a:r>
              <a:rPr lang="ru-RU" i="1" dirty="0" smtClean="0">
                <a:solidFill>
                  <a:srgbClr val="002060"/>
                </a:solidFill>
              </a:rPr>
              <a:t>)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28674" name="Picture 2" descr="https://www.mann-ivanov-ferber.ru/assets/images/content-pages/trands/lalu/evo-lalu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6800" y="2047876"/>
            <a:ext cx="9144000" cy="17716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9100" y="3752761"/>
            <a:ext cx="115728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«</a:t>
            </a:r>
            <a:r>
              <a:rPr lang="ru-RU" dirty="0" err="1" smtClean="0">
                <a:solidFill>
                  <a:srgbClr val="002060"/>
                </a:solidFill>
              </a:rPr>
              <a:t>Agile</a:t>
            </a:r>
            <a:r>
              <a:rPr lang="ru-RU" dirty="0" smtClean="0">
                <a:solidFill>
                  <a:srgbClr val="002060"/>
                </a:solidFill>
              </a:rPr>
              <a:t> позволяет компаниям становиться более гибкими и адаптивными, что является </a:t>
            </a:r>
            <a:r>
              <a:rPr lang="ru-RU" dirty="0" smtClean="0">
                <a:solidFill>
                  <a:srgbClr val="002060"/>
                </a:solidFill>
              </a:rPr>
              <a:t>критическим фактором </a:t>
            </a:r>
            <a:r>
              <a:rPr lang="ru-RU" dirty="0" smtClean="0">
                <a:solidFill>
                  <a:srgbClr val="002060"/>
                </a:solidFill>
              </a:rPr>
              <a:t>успеха в эпоху высокой экономической и политической </a:t>
            </a:r>
            <a:r>
              <a:rPr lang="ru-RU" dirty="0" smtClean="0">
                <a:solidFill>
                  <a:srgbClr val="002060"/>
                </a:solidFill>
              </a:rPr>
              <a:t>неопределенности…Человек</a:t>
            </a:r>
            <a:r>
              <a:rPr lang="ru-RU" dirty="0" smtClean="0">
                <a:solidFill>
                  <a:srgbClr val="002060"/>
                </a:solidFill>
              </a:rPr>
              <a:t>, который будет работать в agile-команде, должен быть обучаем, </a:t>
            </a:r>
            <a:r>
              <a:rPr lang="ru-RU" dirty="0" smtClean="0">
                <a:solidFill>
                  <a:srgbClr val="C00000"/>
                </a:solidFill>
              </a:rPr>
              <a:t>открыт новому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smtClean="0">
                <a:solidFill>
                  <a:srgbClr val="C00000"/>
                </a:solidFill>
              </a:rPr>
              <a:t>готов к </a:t>
            </a:r>
            <a:r>
              <a:rPr lang="ru-RU" dirty="0" smtClean="0">
                <a:solidFill>
                  <a:srgbClr val="C00000"/>
                </a:solidFill>
              </a:rPr>
              <a:t>изменениям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креативен</a:t>
            </a:r>
            <a:r>
              <a:rPr lang="ru-RU" dirty="0" smtClean="0">
                <a:solidFill>
                  <a:srgbClr val="002060"/>
                </a:solidFill>
              </a:rPr>
              <a:t>, обладать опытом в своей сфере и разделять ценности культуры успеха, а еще лучше – </a:t>
            </a:r>
            <a:r>
              <a:rPr lang="ru-RU" dirty="0" smtClean="0">
                <a:solidFill>
                  <a:srgbClr val="002060"/>
                </a:solidFill>
              </a:rPr>
              <a:t>согласия». 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(А.Попова, директор проектов ЭКОПСИ-консалтинг)</a:t>
            </a:r>
            <a:endParaRPr lang="ru-RU" i="1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507</Words>
  <Application>Microsoft Office PowerPoint</Application>
  <PresentationFormat>Произвольный</PresentationFormat>
  <Paragraphs>57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Филатов Сергей</dc:creator>
  <cp:lastModifiedBy>MXP</cp:lastModifiedBy>
  <cp:revision>28</cp:revision>
  <dcterms:created xsi:type="dcterms:W3CDTF">2019-03-11T11:17:24Z</dcterms:created>
  <dcterms:modified xsi:type="dcterms:W3CDTF">2019-03-13T13:16:40Z</dcterms:modified>
</cp:coreProperties>
</file>